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50" d="100"/>
          <a:sy n="50" d="100"/>
        </p:scale>
        <p:origin x="-11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D082D4D6-FAAF-4A87-8E3E-3BDF6F2EEC7C}" type="datetimeFigureOut">
              <a:rPr lang="it-IT" smtClean="0"/>
              <a:t>14/01/2015</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8714599D-BA70-46DC-8122-05703291AED2}"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714599D-BA70-46DC-8122-05703291AED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714599D-BA70-46DC-8122-05703291AED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714599D-BA70-46DC-8122-05703291AED2}"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8714599D-BA70-46DC-8122-05703291AED2}"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714599D-BA70-46DC-8122-05703291AED2}"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8714599D-BA70-46DC-8122-05703291AED2}"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8714599D-BA70-46DC-8122-05703291AED2}"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D082D4D6-FAAF-4A87-8E3E-3BDF6F2EEC7C}" type="datetimeFigureOut">
              <a:rPr lang="it-IT" smtClean="0"/>
              <a:t>14/01/2015</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8714599D-BA70-46DC-8122-05703291AED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D082D4D6-FAAF-4A87-8E3E-3BDF6F2EEC7C}" type="datetimeFigureOut">
              <a:rPr lang="it-IT" smtClean="0"/>
              <a:t>14/01/2015</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8714599D-BA70-46DC-8122-05703291AED2}"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D082D4D6-FAAF-4A87-8E3E-3BDF6F2EEC7C}" type="datetimeFigureOut">
              <a:rPr lang="it-IT" smtClean="0"/>
              <a:t>14/01/2015</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8714599D-BA70-46DC-8122-05703291AED2}"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82D4D6-FAAF-4A87-8E3E-3BDF6F2EEC7C}" type="datetimeFigureOut">
              <a:rPr lang="it-IT" smtClean="0"/>
              <a:t>14/01/2015</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14599D-BA70-46DC-8122-05703291AED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p:txBody>
          <a:bodyPr>
            <a:normAutofit lnSpcReduction="10000"/>
          </a:bodyPr>
          <a:lstStyle/>
          <a:p>
            <a:pPr marL="0" indent="0" algn="just">
              <a:buNone/>
            </a:pPr>
            <a:endParaRPr lang="it-IT" sz="2600" dirty="0" smtClean="0"/>
          </a:p>
          <a:p>
            <a:pPr marL="0" indent="0" algn="just">
              <a:buNone/>
            </a:pPr>
            <a:r>
              <a:rPr lang="it-IT" sz="2600" dirty="0" smtClean="0"/>
              <a:t>L’AIDS </a:t>
            </a:r>
            <a:r>
              <a:rPr lang="it-IT" sz="2600" dirty="0"/>
              <a:t>è una malattia complessa caratterizzata dalla </a:t>
            </a:r>
            <a:r>
              <a:rPr lang="it-IT" sz="2600" b="1" dirty="0"/>
              <a:t>perdita delle difese immunitarie </a:t>
            </a:r>
            <a:r>
              <a:rPr lang="it-IT" sz="2600" dirty="0"/>
              <a:t>dell’organismo umano a causa dell’azione di un virus specifico.</a:t>
            </a:r>
          </a:p>
          <a:p>
            <a:pPr marL="0" indent="0" algn="just">
              <a:buNone/>
            </a:pPr>
            <a:r>
              <a:rPr lang="it-IT" sz="2600" dirty="0"/>
              <a:t>Le persone sono così molto più facilmente esposte a malattie che l’organismo sarebbe normalmente in grado di combattere.</a:t>
            </a:r>
          </a:p>
          <a:p>
            <a:pPr marL="0" indent="0" algn="just">
              <a:buNone/>
            </a:pPr>
            <a:r>
              <a:rPr lang="it-IT" sz="2600" dirty="0"/>
              <a:t>Queste malattie diventano gravi e mortali.</a:t>
            </a:r>
          </a:p>
          <a:p>
            <a:pPr marL="0" indent="0" algn="just">
              <a:buNone/>
            </a:pPr>
            <a:r>
              <a:rPr lang="it-IT" sz="2600" dirty="0"/>
              <a:t>Attualmente non c’è </a:t>
            </a:r>
            <a:r>
              <a:rPr lang="it-IT" sz="2600" b="1" dirty="0"/>
              <a:t>nessun tipo di cura</a:t>
            </a:r>
            <a:r>
              <a:rPr lang="it-IT" sz="2600" dirty="0"/>
              <a:t> che possa sconfiggere l’AIDS.</a:t>
            </a:r>
          </a:p>
          <a:p>
            <a:pPr marL="0" indent="0">
              <a:buNone/>
            </a:pPr>
            <a:endParaRPr lang="it-IT" dirty="0"/>
          </a:p>
        </p:txBody>
      </p:sp>
      <p:sp>
        <p:nvSpPr>
          <p:cNvPr id="4" name="Titolo 3"/>
          <p:cNvSpPr>
            <a:spLocks noGrp="1"/>
          </p:cNvSpPr>
          <p:nvPr>
            <p:ph type="title"/>
          </p:nvPr>
        </p:nvSpPr>
        <p:spPr>
          <a:solidFill>
            <a:schemeClr val="bg2">
              <a:lumMod val="75000"/>
            </a:schemeClr>
          </a:solidFill>
        </p:spPr>
        <p:txBody>
          <a:bodyPr/>
          <a:lstStyle/>
          <a:p>
            <a:r>
              <a:rPr lang="it-IT" b="1" dirty="0">
                <a:latin typeface="Comic Sans MS" panose="030F0702030302020204" pitchFamily="66" charset="0"/>
                <a:ea typeface="Batang" panose="02030600000101010101" pitchFamily="18" charset="-127"/>
                <a:cs typeface="Arial Unicode MS" panose="020B0604020202020204" pitchFamily="34" charset="-128"/>
              </a:rPr>
              <a:t>AIDS</a:t>
            </a:r>
          </a:p>
        </p:txBody>
      </p:sp>
    </p:spTree>
    <p:extLst>
      <p:ext uri="{BB962C8B-B14F-4D97-AF65-F5344CB8AC3E}">
        <p14:creationId xmlns:p14="http://schemas.microsoft.com/office/powerpoint/2010/main" val="657554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lvl="0"/>
            <a:r>
              <a:rPr lang="it-IT" dirty="0">
                <a:latin typeface="Comic Sans MS" panose="030F0702030302020204" pitchFamily="66" charset="0"/>
              </a:rPr>
              <a:t>Hai paura che il/la tuo/tua partner ti possa prendere in giro</a:t>
            </a:r>
          </a:p>
          <a:p>
            <a:pPr lvl="0"/>
            <a:r>
              <a:rPr lang="it-IT" dirty="0">
                <a:latin typeface="Comic Sans MS" panose="030F0702030302020204" pitchFamily="66" charset="0"/>
              </a:rPr>
              <a:t>Temi di rovinare l’atmosfera</a:t>
            </a:r>
          </a:p>
          <a:p>
            <a:pPr lvl="0"/>
            <a:r>
              <a:rPr lang="it-IT" dirty="0">
                <a:latin typeface="Comic Sans MS" panose="030F0702030302020204" pitchFamily="66" charset="0"/>
              </a:rPr>
              <a:t>Devi rinunciare ad un’avventura</a:t>
            </a:r>
          </a:p>
          <a:p>
            <a:pPr lvl="0"/>
            <a:r>
              <a:rPr lang="it-IT" dirty="0">
                <a:latin typeface="Comic Sans MS" panose="030F0702030302020204" pitchFamily="66" charset="0"/>
              </a:rPr>
              <a:t>Hai paura di rimanere solo/a </a:t>
            </a:r>
          </a:p>
          <a:p>
            <a:pPr lvl="0"/>
            <a:r>
              <a:rPr lang="it-IT" dirty="0">
                <a:latin typeface="Comic Sans MS" panose="030F0702030302020204" pitchFamily="66" charset="0"/>
              </a:rPr>
              <a:t>Sei in preda alla passione</a:t>
            </a:r>
          </a:p>
          <a:p>
            <a:pPr lvl="0"/>
            <a:r>
              <a:rPr lang="it-IT" dirty="0">
                <a:latin typeface="Comic Sans MS" panose="030F0702030302020204" pitchFamily="66" charset="0"/>
              </a:rPr>
              <a:t>Tu e il/la tuo/tua partner siete entrambi sieropositivi</a:t>
            </a:r>
          </a:p>
          <a:p>
            <a:pPr lvl="0"/>
            <a:r>
              <a:rPr lang="it-IT" dirty="0">
                <a:latin typeface="Comic Sans MS" panose="030F0702030302020204" pitchFamily="66" charset="0"/>
              </a:rPr>
              <a:t>In quel momento ti mancano gli argomenti per convincere il/la tuo/tua partner</a:t>
            </a:r>
          </a:p>
          <a:p>
            <a:endParaRPr lang="it-IT" dirty="0"/>
          </a:p>
        </p:txBody>
      </p:sp>
      <p:sp>
        <p:nvSpPr>
          <p:cNvPr id="2" name="Titolo 1"/>
          <p:cNvSpPr>
            <a:spLocks noGrp="1"/>
          </p:cNvSpPr>
          <p:nvPr>
            <p:ph type="title"/>
          </p:nvPr>
        </p:nvSpPr>
        <p:spPr>
          <a:solidFill>
            <a:schemeClr val="bg2">
              <a:lumMod val="75000"/>
            </a:schemeClr>
          </a:solidFill>
        </p:spPr>
        <p:txBody>
          <a:bodyPr>
            <a:normAutofit fontScale="90000"/>
          </a:bodyPr>
          <a:lstStyle/>
          <a:p>
            <a:pPr algn="ctr"/>
            <a:r>
              <a:rPr lang="it-IT" b="1" dirty="0" smtClean="0"/>
              <a:t/>
            </a:r>
            <a:br>
              <a:rPr lang="it-IT" b="1" dirty="0" smtClean="0"/>
            </a:br>
            <a:r>
              <a:rPr lang="it-IT" sz="4000" b="1" dirty="0" smtClean="0">
                <a:latin typeface="Comic Sans MS" panose="030F0702030302020204" pitchFamily="66" charset="0"/>
              </a:rPr>
              <a:t>USA </a:t>
            </a:r>
            <a:r>
              <a:rPr lang="it-IT" sz="4000" b="1" dirty="0">
                <a:latin typeface="Comic Sans MS" panose="030F0702030302020204" pitchFamily="66" charset="0"/>
              </a:rPr>
              <a:t>LA TESTA ANCHE SE:</a:t>
            </a:r>
            <a:r>
              <a:rPr lang="it-IT" sz="4000" dirty="0">
                <a:latin typeface="Comic Sans MS" panose="030F0702030302020204" pitchFamily="66" charset="0"/>
              </a:rPr>
              <a:t/>
            </a:r>
            <a:br>
              <a:rPr lang="it-IT" sz="4000" dirty="0">
                <a:latin typeface="Comic Sans MS" panose="030F0702030302020204" pitchFamily="66" charset="0"/>
              </a:rPr>
            </a:br>
            <a:endParaRPr lang="it-IT" sz="4000" dirty="0">
              <a:latin typeface="Comic Sans MS" panose="030F0702030302020204" pitchFamily="66" charset="0"/>
            </a:endParaRPr>
          </a:p>
        </p:txBody>
      </p:sp>
    </p:spTree>
    <p:extLst>
      <p:ext uri="{BB962C8B-B14F-4D97-AF65-F5344CB8AC3E}">
        <p14:creationId xmlns:p14="http://schemas.microsoft.com/office/powerpoint/2010/main" val="1209617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marL="0" indent="0" algn="just">
              <a:lnSpc>
                <a:spcPct val="150000"/>
              </a:lnSpc>
              <a:buNone/>
            </a:pPr>
            <a:r>
              <a:rPr lang="it-IT" sz="2600" dirty="0" smtClean="0">
                <a:latin typeface="Comic Sans MS" panose="030F0702030302020204" pitchFamily="66" charset="0"/>
              </a:rPr>
              <a:t>I </a:t>
            </a:r>
            <a:r>
              <a:rPr lang="it-IT" sz="2600" dirty="0">
                <a:latin typeface="Comic Sans MS" panose="030F0702030302020204" pitchFamily="66" charset="0"/>
              </a:rPr>
              <a:t>primi casi si sono avuti negli U.S.A., cinque giovani uomini, precedentemente in buona salute, erano affetti da un tipo di polmonite estremamente rara, nello stesso anno si ebbe notizia di ventisei uomini che avevano contratto una forma di cancro molto rara. Queste malattie fino a quel momento si manifestavano solo in persone il cui sistema immunitario non funzionava nella maniera giusta, questo fece pensare che qualcosa avesse danneggiato il loro sistema immunitario.</a:t>
            </a:r>
          </a:p>
          <a:p>
            <a:pPr marL="0" indent="0" algn="just">
              <a:buNone/>
            </a:pPr>
            <a:endParaRPr lang="it-IT" dirty="0"/>
          </a:p>
        </p:txBody>
      </p:sp>
      <p:sp>
        <p:nvSpPr>
          <p:cNvPr id="2" name="Titolo 1"/>
          <p:cNvSpPr>
            <a:spLocks noGrp="1"/>
          </p:cNvSpPr>
          <p:nvPr>
            <p:ph type="title"/>
          </p:nvPr>
        </p:nvSpPr>
        <p:spPr>
          <a:solidFill>
            <a:schemeClr val="bg2">
              <a:lumMod val="75000"/>
            </a:schemeClr>
          </a:solidFill>
        </p:spPr>
        <p:txBody>
          <a:bodyPr>
            <a:normAutofit fontScale="90000"/>
          </a:bodyPr>
          <a:lstStyle/>
          <a:p>
            <a:r>
              <a:rPr lang="it-IT" b="1" dirty="0" smtClean="0"/>
              <a:t/>
            </a:r>
            <a:br>
              <a:rPr lang="it-IT" b="1" dirty="0" smtClean="0"/>
            </a:br>
            <a:r>
              <a:rPr lang="it-IT" b="1" dirty="0" smtClean="0">
                <a:latin typeface="Comic Sans MS" panose="030F0702030302020204" pitchFamily="66" charset="0"/>
              </a:rPr>
              <a:t>L’ORIGINE </a:t>
            </a:r>
            <a:r>
              <a:rPr lang="it-IT" b="1" dirty="0">
                <a:latin typeface="Comic Sans MS" panose="030F0702030302020204" pitchFamily="66" charset="0"/>
              </a:rPr>
              <a:t>DELL’AIDS</a:t>
            </a:r>
            <a:r>
              <a:rPr lang="it-IT" b="1" dirty="0"/>
              <a:t/>
            </a:r>
            <a:br>
              <a:rPr lang="it-IT" b="1" dirty="0"/>
            </a:br>
            <a:endParaRPr lang="it-IT" dirty="0"/>
          </a:p>
        </p:txBody>
      </p:sp>
    </p:spTree>
    <p:extLst>
      <p:ext uri="{BB962C8B-B14F-4D97-AF65-F5344CB8AC3E}">
        <p14:creationId xmlns:p14="http://schemas.microsoft.com/office/powerpoint/2010/main" val="4008063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052736"/>
            <a:ext cx="8229600" cy="4958011"/>
          </a:xfrm>
        </p:spPr>
        <p:txBody>
          <a:bodyPr>
            <a:normAutofit fontScale="55000" lnSpcReduction="20000"/>
          </a:bodyPr>
          <a:lstStyle/>
          <a:p>
            <a:pPr marL="0" indent="0" algn="just">
              <a:buNone/>
            </a:pPr>
            <a:r>
              <a:rPr lang="it-IT" sz="3300" dirty="0">
                <a:latin typeface="Comic Sans MS" panose="030F0702030302020204" pitchFamily="66" charset="0"/>
              </a:rPr>
              <a:t>Esiste un esame di sangue che rivela la presenza di anticorpi contro il virus HIV ( virus immunodeficienza umana</a:t>
            </a:r>
            <a:r>
              <a:rPr lang="it-IT" sz="3300" dirty="0" smtClean="0">
                <a:latin typeface="Comic Sans MS" panose="030F0702030302020204" pitchFamily="66" charset="0"/>
              </a:rPr>
              <a:t>).</a:t>
            </a:r>
          </a:p>
          <a:p>
            <a:pPr marL="0" indent="0" algn="just">
              <a:buNone/>
            </a:pPr>
            <a:endParaRPr lang="it-IT" sz="3300" dirty="0">
              <a:latin typeface="Comic Sans MS" panose="030F0702030302020204" pitchFamily="66" charset="0"/>
            </a:endParaRPr>
          </a:p>
          <a:p>
            <a:pPr marL="0" indent="0" algn="just">
              <a:buNone/>
            </a:pPr>
            <a:r>
              <a:rPr lang="it-IT" sz="3300" dirty="0">
                <a:latin typeface="Comic Sans MS" panose="030F0702030302020204" pitchFamily="66" charset="0"/>
              </a:rPr>
              <a:t>La positività del test indica che l’individuo è stato contagiato (sieropositività),  anche se non presenta nessun sintomo di malattia (AIDS</a:t>
            </a:r>
            <a:r>
              <a:rPr lang="it-IT" sz="3300" dirty="0" smtClean="0">
                <a:latin typeface="Comic Sans MS" panose="030F0702030302020204" pitchFamily="66" charset="0"/>
              </a:rPr>
              <a:t>).</a:t>
            </a:r>
          </a:p>
          <a:p>
            <a:pPr marL="0" indent="0" algn="just">
              <a:buNone/>
            </a:pPr>
            <a:endParaRPr lang="it-IT" sz="3300" dirty="0">
              <a:latin typeface="Comic Sans MS" panose="030F0702030302020204" pitchFamily="66" charset="0"/>
            </a:endParaRPr>
          </a:p>
          <a:p>
            <a:pPr marL="0" indent="0" algn="just">
              <a:buNone/>
            </a:pPr>
            <a:r>
              <a:rPr lang="it-IT" sz="3300" b="1" dirty="0">
                <a:latin typeface="Comic Sans MS" panose="030F0702030302020204" pitchFamily="66" charset="0"/>
              </a:rPr>
              <a:t>Il soggetto sieropositivo può trasmettere il virus ad altre persone</a:t>
            </a:r>
            <a:r>
              <a:rPr lang="it-IT" sz="3300" b="1" dirty="0" smtClean="0">
                <a:latin typeface="Comic Sans MS" panose="030F0702030302020204" pitchFamily="66" charset="0"/>
              </a:rPr>
              <a:t>.</a:t>
            </a:r>
          </a:p>
          <a:p>
            <a:pPr marL="0" indent="0" algn="just">
              <a:buNone/>
            </a:pPr>
            <a:endParaRPr lang="it-IT" sz="3300" dirty="0">
              <a:latin typeface="Comic Sans MS" panose="030F0702030302020204" pitchFamily="66" charset="0"/>
            </a:endParaRPr>
          </a:p>
          <a:p>
            <a:pPr marL="0" indent="0" algn="just">
              <a:buNone/>
            </a:pPr>
            <a:r>
              <a:rPr lang="it-IT" sz="3300" dirty="0">
                <a:latin typeface="Comic Sans MS" panose="030F0702030302020204" pitchFamily="66" charset="0"/>
              </a:rPr>
              <a:t>Il test rivela la sieropositività in media dopo due mesi dal contatto con il virus, a volte fino a sei mesi, in questo periodo ( periodo finestra) il soggetto può essere sieronegativo, ma è infetto e può contagiare gli altri.</a:t>
            </a:r>
          </a:p>
          <a:p>
            <a:pPr marL="0" indent="0">
              <a:buNone/>
            </a:pPr>
            <a:r>
              <a:rPr lang="it-IT" dirty="0"/>
              <a:t> </a:t>
            </a:r>
          </a:p>
          <a:p>
            <a:pPr marL="0" indent="0" algn="ctr">
              <a:buNone/>
            </a:pPr>
            <a:r>
              <a:rPr lang="it-IT" sz="4400" b="1" dirty="0" smtClean="0">
                <a:latin typeface="Comic Sans MS" panose="030F0702030302020204" pitchFamily="66" charset="0"/>
              </a:rPr>
              <a:t>IL  </a:t>
            </a:r>
            <a:r>
              <a:rPr lang="it-IT" sz="4400" b="1" dirty="0">
                <a:latin typeface="Comic Sans MS" panose="030F0702030302020204" pitchFamily="66" charset="0"/>
              </a:rPr>
              <a:t>VIRUS CHE CAUSA L’AIDS</a:t>
            </a:r>
          </a:p>
          <a:p>
            <a:pPr marL="0" indent="0">
              <a:buNone/>
            </a:pPr>
            <a:r>
              <a:rPr lang="it-IT" dirty="0"/>
              <a:t> </a:t>
            </a:r>
          </a:p>
          <a:p>
            <a:pPr marL="0" indent="0" algn="just">
              <a:buNone/>
            </a:pPr>
            <a:r>
              <a:rPr lang="it-IT" sz="3300" dirty="0" smtClean="0">
                <a:latin typeface="Comic Sans MS" panose="030F0702030302020204" pitchFamily="66" charset="0"/>
              </a:rPr>
              <a:t>Il </a:t>
            </a:r>
            <a:r>
              <a:rPr lang="it-IT" sz="3300" dirty="0">
                <a:latin typeface="Comic Sans MS" panose="030F0702030302020204" pitchFamily="66" charset="0"/>
              </a:rPr>
              <a:t>virus che causa l’AIDS è chiamato HIV (virus dell’immunodeficienza umana</a:t>
            </a:r>
            <a:r>
              <a:rPr lang="it-IT" sz="3300" dirty="0" smtClean="0">
                <a:latin typeface="Comic Sans MS" panose="030F0702030302020204" pitchFamily="66" charset="0"/>
              </a:rPr>
              <a:t>).</a:t>
            </a:r>
          </a:p>
          <a:p>
            <a:pPr marL="0" indent="0" algn="just">
              <a:buNone/>
            </a:pPr>
            <a:endParaRPr lang="it-IT" sz="3300" dirty="0">
              <a:latin typeface="Comic Sans MS" panose="030F0702030302020204" pitchFamily="66" charset="0"/>
            </a:endParaRPr>
          </a:p>
          <a:p>
            <a:pPr marL="0" indent="0" algn="just">
              <a:buNone/>
            </a:pPr>
            <a:r>
              <a:rPr lang="it-IT" sz="3300" dirty="0">
                <a:latin typeface="Comic Sans MS" panose="030F0702030302020204" pitchFamily="66" charset="0"/>
              </a:rPr>
              <a:t>L’HIV quando si propaga nel sangue distrugge certi globuli bianchi lasciando l’organismo indifeso di fronte agli attacchi delle infezioni.</a:t>
            </a:r>
          </a:p>
          <a:p>
            <a:pPr marL="0" indent="0" algn="just">
              <a:buNone/>
            </a:pPr>
            <a:endParaRPr lang="it-IT" sz="3600" dirty="0">
              <a:latin typeface="Comic Sans MS" panose="030F0702030302020204" pitchFamily="66" charset="0"/>
            </a:endParaRPr>
          </a:p>
        </p:txBody>
      </p:sp>
      <p:sp>
        <p:nvSpPr>
          <p:cNvPr id="2" name="Titolo 1"/>
          <p:cNvSpPr>
            <a:spLocks noGrp="1"/>
          </p:cNvSpPr>
          <p:nvPr>
            <p:ph type="title"/>
          </p:nvPr>
        </p:nvSpPr>
        <p:spPr/>
        <p:txBody>
          <a:bodyPr>
            <a:normAutofit fontScale="90000"/>
          </a:bodyPr>
          <a:lstStyle/>
          <a:p>
            <a:r>
              <a:rPr lang="it-IT" sz="2200" b="1" dirty="0" smtClean="0"/>
              <a:t/>
            </a:r>
            <a:br>
              <a:rPr lang="it-IT" sz="2200" b="1" dirty="0" smtClean="0"/>
            </a:br>
            <a:r>
              <a:rPr lang="it-IT" sz="2700" b="1" dirty="0" smtClean="0">
                <a:solidFill>
                  <a:schemeClr val="bg2">
                    <a:lumMod val="50000"/>
                  </a:schemeClr>
                </a:solidFill>
                <a:latin typeface="Comic Sans MS" panose="030F0702030302020204" pitchFamily="66" charset="0"/>
              </a:rPr>
              <a:t>COSA </a:t>
            </a:r>
            <a:r>
              <a:rPr lang="it-IT" sz="2700" b="1" dirty="0">
                <a:solidFill>
                  <a:schemeClr val="bg2">
                    <a:lumMod val="50000"/>
                  </a:schemeClr>
                </a:solidFill>
                <a:latin typeface="Comic Sans MS" panose="030F0702030302020204" pitchFamily="66" charset="0"/>
              </a:rPr>
              <a:t>VUOL DIRE ESSERE SIEROPOSITIVO</a:t>
            </a:r>
            <a:r>
              <a:rPr lang="it-IT" b="1" dirty="0"/>
              <a:t/>
            </a:r>
            <a:br>
              <a:rPr lang="it-IT" b="1" dirty="0"/>
            </a:br>
            <a:endParaRPr lang="it-IT" dirty="0"/>
          </a:p>
        </p:txBody>
      </p:sp>
    </p:spTree>
    <p:extLst>
      <p:ext uri="{BB962C8B-B14F-4D97-AF65-F5344CB8AC3E}">
        <p14:creationId xmlns:p14="http://schemas.microsoft.com/office/powerpoint/2010/main" val="2302670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08720"/>
            <a:ext cx="8229600" cy="5472608"/>
          </a:xfrm>
        </p:spPr>
        <p:txBody>
          <a:bodyPr>
            <a:noAutofit/>
          </a:bodyPr>
          <a:lstStyle/>
          <a:p>
            <a:pPr marL="0" indent="0">
              <a:buNone/>
            </a:pPr>
            <a:r>
              <a:rPr lang="it-IT" sz="1400" dirty="0">
                <a:latin typeface="Comic Sans MS" panose="030F0702030302020204" pitchFamily="66" charset="0"/>
              </a:rPr>
              <a:t>Chiunque abbia contratto il virus può trasmetterlo.</a:t>
            </a:r>
          </a:p>
          <a:p>
            <a:pPr marL="0" indent="0">
              <a:buNone/>
            </a:pPr>
            <a:r>
              <a:rPr lang="it-IT" sz="1400" dirty="0">
                <a:latin typeface="Comic Sans MS" panose="030F0702030302020204" pitchFamily="66" charset="0"/>
              </a:rPr>
              <a:t>Le vie di trasmissione sono:</a:t>
            </a:r>
          </a:p>
          <a:p>
            <a:pPr marL="0" indent="0">
              <a:buNone/>
            </a:pPr>
            <a:r>
              <a:rPr lang="it-IT" sz="1400" dirty="0">
                <a:latin typeface="Comic Sans MS" panose="030F0702030302020204" pitchFamily="66" charset="0"/>
              </a:rPr>
              <a:t> </a:t>
            </a:r>
          </a:p>
          <a:p>
            <a:pPr lvl="0"/>
            <a:r>
              <a:rPr lang="it-IT" sz="1400" b="1" dirty="0">
                <a:latin typeface="Comic Sans MS" panose="030F0702030302020204" pitchFamily="66" charset="0"/>
              </a:rPr>
              <a:t>Sangue-sangue</a:t>
            </a:r>
            <a:endParaRPr lang="it-IT" sz="1400" dirty="0">
              <a:latin typeface="Comic Sans MS" panose="030F0702030302020204" pitchFamily="66" charset="0"/>
            </a:endParaRPr>
          </a:p>
          <a:p>
            <a:pPr marL="0" indent="0">
              <a:buNone/>
            </a:pPr>
            <a:r>
              <a:rPr lang="it-IT" sz="1400" dirty="0">
                <a:latin typeface="Comic Sans MS" panose="030F0702030302020204" pitchFamily="66" charset="0"/>
              </a:rPr>
              <a:t>	</a:t>
            </a:r>
            <a:r>
              <a:rPr lang="it-IT" sz="1400" dirty="0" smtClean="0">
                <a:latin typeface="Comic Sans MS" panose="030F0702030302020204" pitchFamily="66" charset="0"/>
              </a:rPr>
              <a:t>scambio </a:t>
            </a:r>
            <a:r>
              <a:rPr lang="it-IT" sz="1400" dirty="0">
                <a:latin typeface="Comic Sans MS" panose="030F0702030302020204" pitchFamily="66" charset="0"/>
              </a:rPr>
              <a:t>siringhe</a:t>
            </a:r>
          </a:p>
          <a:p>
            <a:pPr marL="0" indent="0">
              <a:buNone/>
            </a:pPr>
            <a:r>
              <a:rPr lang="it-IT" sz="1400" dirty="0" smtClean="0">
                <a:latin typeface="Comic Sans MS" panose="030F0702030302020204" pitchFamily="66" charset="0"/>
              </a:rPr>
              <a:t>	trasfusioni </a:t>
            </a:r>
            <a:r>
              <a:rPr lang="it-IT" sz="1400" dirty="0">
                <a:latin typeface="Comic Sans MS" panose="030F0702030302020204" pitchFamily="66" charset="0"/>
              </a:rPr>
              <a:t>non controllate</a:t>
            </a:r>
          </a:p>
          <a:p>
            <a:r>
              <a:rPr lang="it-IT" sz="1400" dirty="0">
                <a:latin typeface="Comic Sans MS" panose="030F0702030302020204" pitchFamily="66" charset="0"/>
              </a:rPr>
              <a:t> </a:t>
            </a:r>
            <a:r>
              <a:rPr lang="it-IT" sz="1400" b="1" dirty="0" smtClean="0">
                <a:latin typeface="Comic Sans MS" panose="030F0702030302020204" pitchFamily="66" charset="0"/>
              </a:rPr>
              <a:t>Sperma-sangue</a:t>
            </a:r>
            <a:endParaRPr lang="it-IT" sz="1400" dirty="0">
              <a:latin typeface="Comic Sans MS" panose="030F0702030302020204" pitchFamily="66" charset="0"/>
            </a:endParaRPr>
          </a:p>
          <a:p>
            <a:pPr marL="0" indent="0">
              <a:buNone/>
            </a:pPr>
            <a:r>
              <a:rPr lang="it-IT" sz="1400" dirty="0" smtClean="0">
                <a:latin typeface="Comic Sans MS" panose="030F0702030302020204" pitchFamily="66" charset="0"/>
              </a:rPr>
              <a:t>	rapporti </a:t>
            </a:r>
            <a:r>
              <a:rPr lang="it-IT" sz="1400" dirty="0">
                <a:latin typeface="Comic Sans MS" panose="030F0702030302020204" pitchFamily="66" charset="0"/>
              </a:rPr>
              <a:t>sessuali non protetti</a:t>
            </a:r>
          </a:p>
          <a:p>
            <a:r>
              <a:rPr lang="it-IT" sz="1400" dirty="0">
                <a:latin typeface="Comic Sans MS" panose="030F0702030302020204" pitchFamily="66" charset="0"/>
              </a:rPr>
              <a:t> </a:t>
            </a:r>
            <a:r>
              <a:rPr lang="it-IT" sz="1400" b="1" dirty="0" smtClean="0">
                <a:latin typeface="Comic Sans MS" panose="030F0702030302020204" pitchFamily="66" charset="0"/>
              </a:rPr>
              <a:t>Liquido </a:t>
            </a:r>
            <a:r>
              <a:rPr lang="it-IT" sz="1400" b="1" dirty="0">
                <a:latin typeface="Comic Sans MS" panose="030F0702030302020204" pitchFamily="66" charset="0"/>
              </a:rPr>
              <a:t>vaginale-sangue</a:t>
            </a:r>
            <a:endParaRPr lang="it-IT" sz="1400" dirty="0">
              <a:latin typeface="Comic Sans MS" panose="030F0702030302020204" pitchFamily="66" charset="0"/>
            </a:endParaRPr>
          </a:p>
          <a:p>
            <a:pPr marL="0" indent="0">
              <a:buNone/>
            </a:pPr>
            <a:r>
              <a:rPr lang="it-IT" sz="1400" dirty="0" smtClean="0">
                <a:latin typeface="Comic Sans MS" panose="030F0702030302020204" pitchFamily="66" charset="0"/>
              </a:rPr>
              <a:t>	rapporti </a:t>
            </a:r>
            <a:r>
              <a:rPr lang="it-IT" sz="1400" dirty="0">
                <a:latin typeface="Comic Sans MS" panose="030F0702030302020204" pitchFamily="66" charset="0"/>
              </a:rPr>
              <a:t>sessuali non protetti</a:t>
            </a:r>
          </a:p>
          <a:p>
            <a:r>
              <a:rPr lang="it-IT" sz="1400" dirty="0">
                <a:latin typeface="Comic Sans MS" panose="030F0702030302020204" pitchFamily="66" charset="0"/>
              </a:rPr>
              <a:t> </a:t>
            </a:r>
            <a:r>
              <a:rPr lang="it-IT" sz="1400" b="1" dirty="0" smtClean="0">
                <a:latin typeface="Comic Sans MS" panose="030F0702030302020204" pitchFamily="66" charset="0"/>
              </a:rPr>
              <a:t>Gravidanza </a:t>
            </a:r>
            <a:r>
              <a:rPr lang="it-IT" sz="1400" dirty="0">
                <a:latin typeface="Comic Sans MS" panose="030F0702030302020204" pitchFamily="66" charset="0"/>
              </a:rPr>
              <a:t>(trasmissione al feto)</a:t>
            </a:r>
          </a:p>
          <a:p>
            <a:pPr marL="0" indent="0">
              <a:buNone/>
            </a:pPr>
            <a:r>
              <a:rPr lang="it-IT" sz="1400" dirty="0" smtClean="0">
                <a:latin typeface="Comic Sans MS" panose="030F0702030302020204" pitchFamily="66" charset="0"/>
              </a:rPr>
              <a:t>	in </a:t>
            </a:r>
            <a:r>
              <a:rPr lang="it-IT" sz="1400" dirty="0">
                <a:latin typeface="Comic Sans MS" panose="030F0702030302020204" pitchFamily="66" charset="0"/>
              </a:rPr>
              <a:t>donna infettata da HIV</a:t>
            </a:r>
          </a:p>
          <a:p>
            <a:r>
              <a:rPr lang="it-IT" sz="1400" dirty="0">
                <a:latin typeface="Comic Sans MS" panose="030F0702030302020204" pitchFamily="66" charset="0"/>
              </a:rPr>
              <a:t> </a:t>
            </a:r>
            <a:r>
              <a:rPr lang="it-IT" sz="1400" b="1" dirty="0" smtClean="0">
                <a:latin typeface="Comic Sans MS" panose="030F0702030302020204" pitchFamily="66" charset="0"/>
              </a:rPr>
              <a:t>Latte </a:t>
            </a:r>
            <a:r>
              <a:rPr lang="it-IT" sz="1400" b="1" dirty="0">
                <a:latin typeface="Comic Sans MS" panose="030F0702030302020204" pitchFamily="66" charset="0"/>
              </a:rPr>
              <a:t>materno</a:t>
            </a:r>
            <a:r>
              <a:rPr lang="it-IT" sz="1400" dirty="0">
                <a:latin typeface="Comic Sans MS" panose="030F0702030302020204" pitchFamily="66" charset="0"/>
              </a:rPr>
              <a:t> (trasmissione al lattante)</a:t>
            </a:r>
          </a:p>
          <a:p>
            <a:pPr marL="0" indent="0">
              <a:buNone/>
            </a:pPr>
            <a:r>
              <a:rPr lang="it-IT" sz="1400" dirty="0" smtClean="0">
                <a:latin typeface="Comic Sans MS" panose="030F0702030302020204" pitchFamily="66" charset="0"/>
              </a:rPr>
              <a:t>	in </a:t>
            </a:r>
            <a:r>
              <a:rPr lang="it-IT" sz="1400" dirty="0">
                <a:latin typeface="Comic Sans MS" panose="030F0702030302020204" pitchFamily="66" charset="0"/>
              </a:rPr>
              <a:t>donna infettata da HIV</a:t>
            </a:r>
          </a:p>
          <a:p>
            <a:pPr marL="0" indent="0">
              <a:buNone/>
            </a:pPr>
            <a:r>
              <a:rPr lang="it-IT" sz="1400" dirty="0">
                <a:latin typeface="Comic Sans MS" panose="030F0702030302020204" pitchFamily="66" charset="0"/>
              </a:rPr>
              <a:t> </a:t>
            </a:r>
          </a:p>
          <a:p>
            <a:pPr marL="0" indent="0">
              <a:buNone/>
            </a:pPr>
            <a:r>
              <a:rPr lang="it-IT" sz="1400" dirty="0">
                <a:latin typeface="Comic Sans MS" panose="030F0702030302020204" pitchFamily="66" charset="0"/>
              </a:rPr>
              <a:t>Il virus è anche presente nelle lacrime, nella saliva e nel sudore, ma non si sono dimostrati finora casi di contagio tramite queste vie. Quindi l’unica possibilità di trasmissione attraverso il bacio è dovuta alla presenza di microlesioni attraverso le quali avvenga un contatto sangue-sangue, non al ruolo della saliva. Finora, comunque, non sono stati dimostrati casi di contagio attraverso il bacio.</a:t>
            </a:r>
          </a:p>
          <a:p>
            <a:endParaRPr lang="it-IT" sz="1400" dirty="0"/>
          </a:p>
        </p:txBody>
      </p:sp>
      <p:sp>
        <p:nvSpPr>
          <p:cNvPr id="2" name="Titolo 1"/>
          <p:cNvSpPr>
            <a:spLocks noGrp="1"/>
          </p:cNvSpPr>
          <p:nvPr>
            <p:ph type="title"/>
          </p:nvPr>
        </p:nvSpPr>
        <p:spPr>
          <a:xfrm>
            <a:off x="457200" y="274638"/>
            <a:ext cx="8229600" cy="634082"/>
          </a:xfrm>
          <a:solidFill>
            <a:schemeClr val="bg2">
              <a:lumMod val="75000"/>
            </a:schemeClr>
          </a:solidFill>
        </p:spPr>
        <p:txBody>
          <a:bodyPr>
            <a:normAutofit fontScale="90000"/>
          </a:bodyPr>
          <a:lstStyle/>
          <a:p>
            <a:pPr algn="ctr"/>
            <a:r>
              <a:rPr lang="it-IT" sz="3100" b="1" dirty="0" smtClean="0">
                <a:latin typeface="Comic Sans MS" panose="030F0702030302020204" pitchFamily="66" charset="0"/>
              </a:rPr>
              <a:t/>
            </a:r>
            <a:br>
              <a:rPr lang="it-IT" sz="3100" b="1" dirty="0" smtClean="0">
                <a:latin typeface="Comic Sans MS" panose="030F0702030302020204" pitchFamily="66" charset="0"/>
              </a:rPr>
            </a:br>
            <a:r>
              <a:rPr lang="it-IT" sz="3100" b="1" dirty="0" smtClean="0">
                <a:latin typeface="Comic Sans MS" panose="030F0702030302020204" pitchFamily="66" charset="0"/>
              </a:rPr>
              <a:t>LE </a:t>
            </a:r>
            <a:r>
              <a:rPr lang="it-IT" sz="3100" b="1" dirty="0">
                <a:latin typeface="Comic Sans MS" panose="030F0702030302020204" pitchFamily="66" charset="0"/>
              </a:rPr>
              <a:t>VIE DI TRASMISSIONE</a:t>
            </a:r>
            <a:r>
              <a:rPr lang="it-IT" b="1" dirty="0"/>
              <a:t/>
            </a:r>
            <a:br>
              <a:rPr lang="it-IT" b="1" dirty="0"/>
            </a:br>
            <a:endParaRPr lang="it-IT" dirty="0"/>
          </a:p>
        </p:txBody>
      </p:sp>
    </p:spTree>
    <p:extLst>
      <p:ext uri="{BB962C8B-B14F-4D97-AF65-F5344CB8AC3E}">
        <p14:creationId xmlns:p14="http://schemas.microsoft.com/office/powerpoint/2010/main" val="3381641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5001419"/>
          </a:xfrm>
        </p:spPr>
        <p:txBody>
          <a:bodyPr>
            <a:normAutofit fontScale="25000" lnSpcReduction="20000"/>
          </a:bodyPr>
          <a:lstStyle/>
          <a:p>
            <a:pPr marL="0" indent="0">
              <a:buNone/>
            </a:pPr>
            <a:r>
              <a:rPr lang="it-IT" dirty="0"/>
              <a:t> </a:t>
            </a:r>
          </a:p>
          <a:p>
            <a:pPr marL="0" indent="0" algn="just">
              <a:buNone/>
            </a:pPr>
            <a:r>
              <a:rPr lang="it-IT" sz="6400" dirty="0">
                <a:latin typeface="Comic Sans MS" panose="030F0702030302020204" pitchFamily="66" charset="0"/>
              </a:rPr>
              <a:t>Le seguenti pratiche non sono pericolose solo se effettuate in centri specializzati, dove venga utilizzato materiale monouso o sterile:</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Mesoterapia, elettrocoagulazione</a:t>
            </a:r>
            <a:r>
              <a:rPr lang="it-IT" sz="6400" dirty="0" smtClean="0">
                <a:latin typeface="Comic Sans MS" panose="030F0702030302020204" pitchFamily="66" charset="0"/>
              </a:rPr>
              <a:t>, </a:t>
            </a:r>
            <a:r>
              <a:rPr lang="it-IT" sz="6400" dirty="0" err="1" smtClean="0">
                <a:latin typeface="Comic Sans MS" panose="030F0702030302020204" pitchFamily="66" charset="0"/>
              </a:rPr>
              <a:t>eletrolipolisi</a:t>
            </a:r>
            <a:r>
              <a:rPr lang="it-IT" sz="6400" dirty="0">
                <a:latin typeface="Comic Sans MS" panose="030F0702030302020204" pitchFamily="66" charset="0"/>
              </a:rPr>
              <a:t>, pedicure o manicure</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Piercing ( pratica che prevede l’applicazione di orecchini e monili in varie parti del corpo)</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Tatuaggi</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Non usare in comune con altre persone spazzolini da denti, rasoi , forbici per manicure, che possono causare abrasioni e quindi contatti diretti con il sangue.</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Se ti capita di soccorrere un ferito cerca di non imbrattarti di sangue, o  usa guanti di gomma, soprattutto se hai ferite o tagli sulle mani</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Dopo aver prestato soccorso lavati abbondantemente le mani con acqua e sapone e disinfettati con alcool</a:t>
            </a:r>
          </a:p>
          <a:p>
            <a:pPr marL="0" indent="0">
              <a:buNone/>
            </a:pPr>
            <a:r>
              <a:rPr lang="it-IT" sz="6400" dirty="0">
                <a:latin typeface="Comic Sans MS" panose="030F0702030302020204" pitchFamily="66" charset="0"/>
              </a:rPr>
              <a:t> </a:t>
            </a:r>
          </a:p>
          <a:p>
            <a:r>
              <a:rPr lang="it-IT" sz="6400" dirty="0">
                <a:latin typeface="Comic Sans MS" panose="030F0702030302020204" pitchFamily="66" charset="0"/>
              </a:rPr>
              <a:t>Per pulire superfici sporche di sangue usa acqua  e sapone e disinfetta con la comune candeggina che si è dimostrata capace di uccidere il virus HIV</a:t>
            </a:r>
          </a:p>
          <a:p>
            <a:endParaRPr lang="it-IT" dirty="0"/>
          </a:p>
        </p:txBody>
      </p:sp>
      <p:sp>
        <p:nvSpPr>
          <p:cNvPr id="2" name="Titolo 1"/>
          <p:cNvSpPr>
            <a:spLocks noGrp="1"/>
          </p:cNvSpPr>
          <p:nvPr>
            <p:ph type="title"/>
          </p:nvPr>
        </p:nvSpPr>
        <p:spPr/>
        <p:txBody>
          <a:bodyPr>
            <a:noAutofit/>
          </a:bodyPr>
          <a:lstStyle/>
          <a:p>
            <a:r>
              <a:rPr lang="it-IT" sz="3200" b="1" dirty="0" smtClean="0">
                <a:solidFill>
                  <a:schemeClr val="accent2"/>
                </a:solidFill>
                <a:latin typeface="Comic Sans MS" panose="030F0702030302020204" pitchFamily="66" charset="0"/>
              </a:rPr>
              <a:t>ATTENZIONE A CERTE SITUAZIONI !</a:t>
            </a:r>
            <a:r>
              <a:rPr lang="it-IT" sz="3200" b="1" dirty="0" smtClean="0">
                <a:latin typeface="Comic Sans MS" panose="030F0702030302020204" pitchFamily="66" charset="0"/>
              </a:rPr>
              <a:t/>
            </a:r>
            <a:br>
              <a:rPr lang="it-IT" sz="3200" b="1" dirty="0" smtClean="0">
                <a:latin typeface="Comic Sans MS" panose="030F0702030302020204" pitchFamily="66" charset="0"/>
              </a:rPr>
            </a:br>
            <a:endParaRPr lang="it-IT" sz="3200" dirty="0">
              <a:latin typeface="Comic Sans MS" panose="030F0702030302020204" pitchFamily="66" charset="0"/>
            </a:endParaRPr>
          </a:p>
        </p:txBody>
      </p:sp>
    </p:spTree>
    <p:extLst>
      <p:ext uri="{BB962C8B-B14F-4D97-AF65-F5344CB8AC3E}">
        <p14:creationId xmlns:p14="http://schemas.microsoft.com/office/powerpoint/2010/main" val="638840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96752"/>
            <a:ext cx="8229600" cy="4896544"/>
          </a:xfrm>
        </p:spPr>
        <p:txBody>
          <a:bodyPr>
            <a:noAutofit/>
          </a:bodyPr>
          <a:lstStyle/>
          <a:p>
            <a:pPr lvl="0"/>
            <a:r>
              <a:rPr lang="it-IT" sz="1400" dirty="0" smtClean="0">
                <a:latin typeface="Comic Sans MS" panose="030F0702030302020204" pitchFamily="66" charset="0"/>
              </a:rPr>
              <a:t>Mangiando </a:t>
            </a:r>
            <a:r>
              <a:rPr lang="it-IT" sz="1400" dirty="0">
                <a:latin typeface="Comic Sans MS" panose="030F0702030302020204" pitchFamily="66" charset="0"/>
              </a:rPr>
              <a:t>insieme ad un sieropositivo, anche utilizzando le stesse stoviglie, bicchieri compresi</a:t>
            </a:r>
          </a:p>
          <a:p>
            <a:pPr lvl="0"/>
            <a:r>
              <a:rPr lang="it-IT" sz="1400" dirty="0">
                <a:latin typeface="Comic Sans MS" panose="030F0702030302020204" pitchFamily="66" charset="0"/>
              </a:rPr>
              <a:t>Usando lo stesso W.C., la stessa doccia o asciugamani, la stessa sauna</a:t>
            </a:r>
          </a:p>
          <a:p>
            <a:pPr lvl="0"/>
            <a:r>
              <a:rPr lang="it-IT" sz="1400" dirty="0">
                <a:latin typeface="Comic Sans MS" panose="030F0702030302020204" pitchFamily="66" charset="0"/>
              </a:rPr>
              <a:t>Usando gli stessi mezzi di trasporto</a:t>
            </a:r>
          </a:p>
          <a:p>
            <a:pPr lvl="0"/>
            <a:r>
              <a:rPr lang="it-IT" sz="1400" dirty="0">
                <a:latin typeface="Comic Sans MS" panose="030F0702030302020204" pitchFamily="66" charset="0"/>
              </a:rPr>
              <a:t>Frequentando gli stessi locali pubblici: scuole, bar, discoteche, biblioteche. Chiese, ospedali, fabbriche, cinema</a:t>
            </a:r>
          </a:p>
          <a:p>
            <a:pPr lvl="0"/>
            <a:r>
              <a:rPr lang="it-IT" sz="1400" dirty="0">
                <a:latin typeface="Comic Sans MS" panose="030F0702030302020204" pitchFamily="66" charset="0"/>
              </a:rPr>
              <a:t>Utilizzando le stesse strutture e attrezzature sportive</a:t>
            </a:r>
          </a:p>
          <a:p>
            <a:pPr lvl="0"/>
            <a:r>
              <a:rPr lang="it-IT" sz="1400" dirty="0">
                <a:latin typeface="Comic Sans MS" panose="030F0702030302020204" pitchFamily="66" charset="0"/>
              </a:rPr>
              <a:t>Giocando insieme</a:t>
            </a:r>
          </a:p>
          <a:p>
            <a:pPr lvl="0"/>
            <a:r>
              <a:rPr lang="it-IT" sz="1400" dirty="0">
                <a:latin typeface="Comic Sans MS" panose="030F0702030302020204" pitchFamily="66" charset="0"/>
              </a:rPr>
              <a:t>Abbracciandosi, dandosi la mano, conversando</a:t>
            </a:r>
          </a:p>
          <a:p>
            <a:pPr lvl="0"/>
            <a:r>
              <a:rPr lang="it-IT" sz="1400" dirty="0">
                <a:latin typeface="Comic Sans MS" panose="030F0702030302020204" pitchFamily="66" charset="0"/>
              </a:rPr>
              <a:t>Utilizzando lo stesso telefono pubblico</a:t>
            </a:r>
          </a:p>
          <a:p>
            <a:pPr lvl="0"/>
            <a:r>
              <a:rPr lang="it-IT" sz="1400" dirty="0">
                <a:latin typeface="Comic Sans MS" panose="030F0702030302020204" pitchFamily="66" charset="0"/>
              </a:rPr>
              <a:t>Leggendo lo stesso giornale</a:t>
            </a:r>
          </a:p>
          <a:p>
            <a:pPr lvl="0"/>
            <a:r>
              <a:rPr lang="it-IT" sz="1400" dirty="0">
                <a:latin typeface="Comic Sans MS" panose="030F0702030302020204" pitchFamily="66" charset="0"/>
              </a:rPr>
              <a:t>Se si è punti dalla stessa zanzara</a:t>
            </a:r>
          </a:p>
          <a:p>
            <a:pPr lvl="0"/>
            <a:r>
              <a:rPr lang="it-IT" sz="1400" dirty="0">
                <a:latin typeface="Comic Sans MS" panose="030F0702030302020204" pitchFamily="66" charset="0"/>
              </a:rPr>
              <a:t>Ballando</a:t>
            </a:r>
          </a:p>
          <a:p>
            <a:pPr lvl="0"/>
            <a:r>
              <a:rPr lang="it-IT" sz="1400" dirty="0">
                <a:latin typeface="Comic Sans MS" panose="030F0702030302020204" pitchFamily="66" charset="0"/>
              </a:rPr>
              <a:t>Baciandosi</a:t>
            </a:r>
          </a:p>
          <a:p>
            <a:pPr lvl="0"/>
            <a:r>
              <a:rPr lang="it-IT" sz="1400" dirty="0">
                <a:latin typeface="Comic Sans MS" panose="030F0702030302020204" pitchFamily="66" charset="0"/>
              </a:rPr>
              <a:t>Accarezzandosi</a:t>
            </a:r>
          </a:p>
          <a:p>
            <a:pPr lvl="0"/>
            <a:r>
              <a:rPr lang="it-IT" sz="1400" dirty="0">
                <a:latin typeface="Comic Sans MS" panose="030F0702030302020204" pitchFamily="66" charset="0"/>
              </a:rPr>
              <a:t>Ascoltando musica dalle stesse cuffie</a:t>
            </a:r>
          </a:p>
          <a:p>
            <a:pPr lvl="0"/>
            <a:r>
              <a:rPr lang="it-IT" sz="1400" dirty="0">
                <a:latin typeface="Comic Sans MS" panose="030F0702030302020204" pitchFamily="66" charset="0"/>
              </a:rPr>
              <a:t>Donando sangue</a:t>
            </a:r>
          </a:p>
          <a:p>
            <a:pPr lvl="0"/>
            <a:r>
              <a:rPr lang="it-IT" sz="1400" dirty="0">
                <a:latin typeface="Comic Sans MS" panose="030F0702030302020204" pitchFamily="66" charset="0"/>
              </a:rPr>
              <a:t>Dal dentista (dentisti ed estetiste hanno l’obbligo di usare solo materiale </a:t>
            </a:r>
            <a:r>
              <a:rPr lang="it-IT" sz="1600" dirty="0">
                <a:latin typeface="Comic Sans MS" panose="030F0702030302020204" pitchFamily="66" charset="0"/>
              </a:rPr>
              <a:t>sterile).</a:t>
            </a:r>
          </a:p>
          <a:p>
            <a:endParaRPr lang="it-IT" sz="1400" dirty="0">
              <a:latin typeface="Comic Sans MS" panose="030F0702030302020204" pitchFamily="66" charset="0"/>
            </a:endParaRPr>
          </a:p>
        </p:txBody>
      </p:sp>
      <p:sp>
        <p:nvSpPr>
          <p:cNvPr id="2" name="Titolo 1"/>
          <p:cNvSpPr>
            <a:spLocks noGrp="1"/>
          </p:cNvSpPr>
          <p:nvPr>
            <p:ph type="title"/>
          </p:nvPr>
        </p:nvSpPr>
        <p:spPr>
          <a:xfrm>
            <a:off x="467544" y="260648"/>
            <a:ext cx="8229600" cy="864096"/>
          </a:xfrm>
          <a:solidFill>
            <a:schemeClr val="bg2">
              <a:lumMod val="75000"/>
            </a:schemeClr>
          </a:solidFill>
        </p:spPr>
        <p:txBody>
          <a:bodyPr>
            <a:normAutofit fontScale="90000"/>
          </a:bodyPr>
          <a:lstStyle/>
          <a:p>
            <a:r>
              <a:rPr lang="it-IT" sz="2700" b="1" dirty="0" smtClean="0"/>
              <a:t/>
            </a:r>
            <a:br>
              <a:rPr lang="it-IT" sz="2700" b="1" dirty="0" smtClean="0"/>
            </a:br>
            <a:r>
              <a:rPr lang="it-IT" sz="2700" b="1" dirty="0"/>
              <a:t/>
            </a:r>
            <a:br>
              <a:rPr lang="it-IT" sz="2700" b="1" dirty="0"/>
            </a:br>
            <a:r>
              <a:rPr lang="it-IT" sz="2700" b="1" dirty="0" smtClean="0"/>
              <a:t/>
            </a:r>
            <a:br>
              <a:rPr lang="it-IT" sz="2700" b="1" dirty="0" smtClean="0"/>
            </a:br>
            <a:r>
              <a:rPr lang="it-IT" sz="3100" b="1" dirty="0" smtClean="0">
                <a:latin typeface="Comic Sans MS" panose="030F0702030302020204" pitchFamily="66" charset="0"/>
              </a:rPr>
              <a:t>IL VIRUS NON SI PRENDE</a:t>
            </a:r>
            <a:r>
              <a:rPr lang="it-IT" b="1" dirty="0" smtClean="0"/>
              <a:t/>
            </a:r>
            <a:br>
              <a:rPr lang="it-IT" b="1" dirty="0" smtClean="0"/>
            </a:br>
            <a:r>
              <a:rPr lang="it-IT" dirty="0" smtClean="0"/>
              <a:t> </a:t>
            </a:r>
            <a:br>
              <a:rPr lang="it-IT" dirty="0" smtClean="0"/>
            </a:br>
            <a:endParaRPr lang="it-IT" dirty="0"/>
          </a:p>
        </p:txBody>
      </p:sp>
    </p:spTree>
    <p:extLst>
      <p:ext uri="{BB962C8B-B14F-4D97-AF65-F5344CB8AC3E}">
        <p14:creationId xmlns:p14="http://schemas.microsoft.com/office/powerpoint/2010/main" val="2352017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20680"/>
          </a:xfrm>
        </p:spPr>
        <p:txBody>
          <a:bodyPr>
            <a:normAutofit fontScale="47500" lnSpcReduction="20000"/>
          </a:bodyPr>
          <a:lstStyle/>
          <a:p>
            <a:pPr marL="0" indent="0" algn="ctr">
              <a:buNone/>
            </a:pPr>
            <a:r>
              <a:rPr lang="it-IT" sz="5100" b="1" dirty="0" smtClean="0">
                <a:solidFill>
                  <a:srgbClr val="0070C0"/>
                </a:solidFill>
                <a:latin typeface="Comic Sans MS" panose="030F0702030302020204" pitchFamily="66" charset="0"/>
              </a:rPr>
              <a:t>TRASFUSIONI</a:t>
            </a:r>
          </a:p>
          <a:p>
            <a:pPr marL="0" indent="0" algn="ctr">
              <a:buNone/>
            </a:pPr>
            <a:endParaRPr lang="it-IT" sz="5100" dirty="0" smtClean="0">
              <a:latin typeface="Comic Sans MS" panose="030F0702030302020204" pitchFamily="66" charset="0"/>
            </a:endParaRPr>
          </a:p>
          <a:p>
            <a:pPr marL="0" indent="0" algn="just">
              <a:buNone/>
            </a:pPr>
            <a:r>
              <a:rPr lang="it-IT" sz="3400" dirty="0" smtClean="0">
                <a:latin typeface="Comic Sans MS" panose="030F0702030302020204" pitchFamily="66" charset="0"/>
              </a:rPr>
              <a:t>C’è </a:t>
            </a:r>
            <a:r>
              <a:rPr lang="it-IT" sz="3400" dirty="0">
                <a:latin typeface="Comic Sans MS" panose="030F0702030302020204" pitchFamily="66" charset="0"/>
              </a:rPr>
              <a:t>un rischio molto basse, quasi nullo, grazie al meccanismo volontario delle donazioni e ai test scrupolosi per ogni sacca: Dal 1985 il test HIV sul sangue donato è obbligatorio. Esiste anche la possibilità dell’autotrasfusione</a:t>
            </a:r>
            <a:r>
              <a:rPr lang="it-IT" sz="3400" dirty="0" smtClean="0">
                <a:latin typeface="Comic Sans MS" panose="030F0702030302020204" pitchFamily="66" charset="0"/>
              </a:rPr>
              <a:t>.</a:t>
            </a:r>
          </a:p>
          <a:p>
            <a:pPr marL="0" indent="0">
              <a:buNone/>
            </a:pPr>
            <a:endParaRPr lang="it-IT" dirty="0"/>
          </a:p>
          <a:p>
            <a:pPr marL="0" indent="0" algn="ctr">
              <a:buNone/>
            </a:pPr>
            <a:r>
              <a:rPr lang="it-IT" sz="5100" b="1" dirty="0">
                <a:solidFill>
                  <a:srgbClr val="0070C0"/>
                </a:solidFill>
                <a:latin typeface="Comic Sans MS" panose="030F0702030302020204" pitchFamily="66" charset="0"/>
              </a:rPr>
              <a:t>IL TEST HIV</a:t>
            </a:r>
          </a:p>
          <a:p>
            <a:pPr marL="0" indent="0">
              <a:buNone/>
            </a:pPr>
            <a:r>
              <a:rPr lang="it-IT" dirty="0"/>
              <a:t> </a:t>
            </a:r>
          </a:p>
          <a:p>
            <a:r>
              <a:rPr lang="it-IT" dirty="0">
                <a:latin typeface="Comic Sans MS" panose="030F0702030302020204" pitchFamily="66" charset="0"/>
              </a:rPr>
              <a:t>Il test HIV è volontario, confidenziale, gratuito e coperto da segreto professionale.</a:t>
            </a:r>
          </a:p>
          <a:p>
            <a:pPr marL="0" indent="0">
              <a:buNone/>
            </a:pPr>
            <a:r>
              <a:rPr lang="it-IT" dirty="0">
                <a:latin typeface="Comic Sans MS" panose="030F0702030302020204" pitchFamily="66" charset="0"/>
              </a:rPr>
              <a:t> </a:t>
            </a:r>
          </a:p>
          <a:p>
            <a:r>
              <a:rPr lang="it-IT" dirty="0">
                <a:latin typeface="Comic Sans MS" panose="030F0702030302020204" pitchFamily="66" charset="0"/>
              </a:rPr>
              <a:t>E’ facile farlo e non costa niente, basta un semplice prelievo di sangue.</a:t>
            </a:r>
          </a:p>
          <a:p>
            <a:pPr marL="0" indent="0">
              <a:buNone/>
            </a:pPr>
            <a:r>
              <a:rPr lang="it-IT" dirty="0">
                <a:latin typeface="Comic Sans MS" panose="030F0702030302020204" pitchFamily="66" charset="0"/>
              </a:rPr>
              <a:t> </a:t>
            </a:r>
          </a:p>
          <a:p>
            <a:r>
              <a:rPr lang="it-IT" dirty="0">
                <a:latin typeface="Comic Sans MS" panose="030F0702030302020204" pitchFamily="66" charset="0"/>
              </a:rPr>
              <a:t>Se sei minorenne è necessario il consenso dei genitori.</a:t>
            </a:r>
          </a:p>
          <a:p>
            <a:pPr marL="0" indent="0">
              <a:buNone/>
            </a:pPr>
            <a:r>
              <a:rPr lang="it-IT" dirty="0">
                <a:latin typeface="Comic Sans MS" panose="030F0702030302020204" pitchFamily="66" charset="0"/>
              </a:rPr>
              <a:t> </a:t>
            </a:r>
          </a:p>
          <a:p>
            <a:pPr algn="just">
              <a:lnSpc>
                <a:spcPct val="170000"/>
              </a:lnSpc>
            </a:pPr>
            <a:r>
              <a:rPr lang="it-IT" dirty="0" smtClean="0">
                <a:latin typeface="Comic Sans MS" panose="030F0702030302020204" pitchFamily="66" charset="0"/>
              </a:rPr>
              <a:t>Ad Alcamo </a:t>
            </a:r>
            <a:r>
              <a:rPr lang="it-IT" dirty="0">
                <a:latin typeface="Comic Sans MS" panose="030F0702030302020204" pitchFamily="66" charset="0"/>
              </a:rPr>
              <a:t>puoi rivolgerti </a:t>
            </a:r>
            <a:r>
              <a:rPr lang="it-IT">
                <a:latin typeface="Comic Sans MS" panose="030F0702030302020204" pitchFamily="66" charset="0"/>
              </a:rPr>
              <a:t>al  </a:t>
            </a:r>
            <a:r>
              <a:rPr lang="it-IT" smtClean="0">
                <a:latin typeface="Comic Sans MS" panose="030F0702030302020204" pitchFamily="66" charset="0"/>
              </a:rPr>
              <a:t>SER.T (</a:t>
            </a:r>
            <a:r>
              <a:rPr lang="it-IT" dirty="0" smtClean="0">
                <a:latin typeface="Comic Sans MS" panose="030F0702030302020204" pitchFamily="66" charset="0"/>
              </a:rPr>
              <a:t>Servizio </a:t>
            </a:r>
            <a:r>
              <a:rPr lang="it-IT" dirty="0">
                <a:latin typeface="Comic Sans MS" panose="030F0702030302020204" pitchFamily="66" charset="0"/>
              </a:rPr>
              <a:t>per le </a:t>
            </a:r>
            <a:r>
              <a:rPr lang="it-IT" dirty="0" smtClean="0">
                <a:latin typeface="Comic Sans MS" panose="030F0702030302020204" pitchFamily="66" charset="0"/>
              </a:rPr>
              <a:t>Tossicodipendenze</a:t>
            </a:r>
            <a:r>
              <a:rPr lang="it-IT" dirty="0">
                <a:latin typeface="Comic Sans MS" panose="030F0702030302020204" pitchFamily="66" charset="0"/>
              </a:rPr>
              <a:t>), in  </a:t>
            </a:r>
            <a:r>
              <a:rPr lang="it-IT" dirty="0" smtClean="0">
                <a:latin typeface="Comic Sans MS" panose="030F0702030302020204" pitchFamily="66" charset="0"/>
              </a:rPr>
              <a:t>Via Cernaia </a:t>
            </a:r>
            <a:r>
              <a:rPr lang="it-IT" dirty="0">
                <a:latin typeface="Comic Sans MS" panose="030F0702030302020204" pitchFamily="66" charset="0"/>
              </a:rPr>
              <a:t>n. </a:t>
            </a:r>
            <a:r>
              <a:rPr lang="it-IT" dirty="0" smtClean="0">
                <a:latin typeface="Comic Sans MS" panose="030F0702030302020204" pitchFamily="66" charset="0"/>
              </a:rPr>
              <a:t>8</a:t>
            </a:r>
            <a:r>
              <a:rPr lang="it-IT" dirty="0">
                <a:latin typeface="Comic Sans MS" panose="030F0702030302020204" pitchFamily="66" charset="0"/>
              </a:rPr>
              <a:t>, tel. </a:t>
            </a:r>
            <a:r>
              <a:rPr lang="it-IT" dirty="0" smtClean="0">
                <a:latin typeface="Comic Sans MS" panose="030F0702030302020204" pitchFamily="66" charset="0"/>
              </a:rPr>
              <a:t>0924/514148 – fax 0924/514102</a:t>
            </a:r>
            <a:endParaRPr lang="it-IT" dirty="0">
              <a:latin typeface="Comic Sans MS" panose="030F0702030302020204" pitchFamily="66" charset="0"/>
            </a:endParaRPr>
          </a:p>
          <a:p>
            <a:pPr marL="0" indent="0">
              <a:buNone/>
            </a:pPr>
            <a:r>
              <a:rPr lang="it-IT" dirty="0"/>
              <a:t> </a:t>
            </a:r>
          </a:p>
          <a:p>
            <a:pPr marL="0" indent="0" algn="ctr">
              <a:buNone/>
            </a:pPr>
            <a:r>
              <a:rPr lang="it-IT" sz="4200" b="1" dirty="0">
                <a:solidFill>
                  <a:srgbClr val="0070C0"/>
                </a:solidFill>
                <a:latin typeface="Comic Sans MS" panose="030F0702030302020204" pitchFamily="66" charset="0"/>
              </a:rPr>
              <a:t>IL PERIODO FINESTRA</a:t>
            </a:r>
          </a:p>
          <a:p>
            <a:pPr marL="0" indent="0">
              <a:buNone/>
            </a:pPr>
            <a:r>
              <a:rPr lang="it-IT" dirty="0"/>
              <a:t> </a:t>
            </a:r>
          </a:p>
          <a:p>
            <a:pPr algn="just"/>
            <a:r>
              <a:rPr lang="it-IT" sz="3400" dirty="0">
                <a:latin typeface="Comic Sans MS" panose="030F0702030302020204" pitchFamily="66" charset="0"/>
              </a:rPr>
              <a:t>E’ il periodo che va dal momento del contagio dell’infezione al momento della comparsa degli anticorpi contro il virus e quindi alla </a:t>
            </a:r>
            <a:r>
              <a:rPr lang="it-IT" sz="3400" dirty="0" err="1">
                <a:latin typeface="Comic Sans MS" panose="030F0702030302020204" pitchFamily="66" charset="0"/>
              </a:rPr>
              <a:t>positivizzazione</a:t>
            </a:r>
            <a:r>
              <a:rPr lang="it-IT" sz="3400" dirty="0">
                <a:latin typeface="Comic Sans MS" panose="030F0702030302020204" pitchFamily="66" charset="0"/>
              </a:rPr>
              <a:t> del test.</a:t>
            </a:r>
          </a:p>
          <a:p>
            <a:pPr marL="0" indent="0">
              <a:buNone/>
            </a:pPr>
            <a:r>
              <a:rPr lang="it-IT" dirty="0"/>
              <a:t> </a:t>
            </a:r>
          </a:p>
          <a:p>
            <a:r>
              <a:rPr lang="it-IT" sz="3400" dirty="0">
                <a:latin typeface="Comic Sans MS" panose="030F0702030302020204" pitchFamily="66" charset="0"/>
              </a:rPr>
              <a:t>Questo periodo dura in media due mesi, ma può durare fino a sei mesi, il soggetto è fortemente contagiante ma il test risulta negativo.</a:t>
            </a:r>
          </a:p>
          <a:p>
            <a:pPr marL="0" indent="0">
              <a:buNone/>
            </a:pPr>
            <a:r>
              <a:rPr lang="it-IT" dirty="0"/>
              <a:t> </a:t>
            </a:r>
          </a:p>
          <a:p>
            <a:pPr marL="0" indent="0">
              <a:buNone/>
            </a:pPr>
            <a:endParaRPr lang="it-IT" dirty="0"/>
          </a:p>
          <a:p>
            <a:endParaRPr lang="it-IT" dirty="0"/>
          </a:p>
        </p:txBody>
      </p:sp>
    </p:spTree>
    <p:extLst>
      <p:ext uri="{BB962C8B-B14F-4D97-AF65-F5344CB8AC3E}">
        <p14:creationId xmlns:p14="http://schemas.microsoft.com/office/powerpoint/2010/main" val="3869175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96752"/>
            <a:ext cx="8229600" cy="4929411"/>
          </a:xfrm>
        </p:spPr>
        <p:txBody>
          <a:bodyPr>
            <a:normAutofit fontScale="92500" lnSpcReduction="20000"/>
          </a:bodyPr>
          <a:lstStyle/>
          <a:p>
            <a:r>
              <a:rPr lang="it-IT" sz="1400" b="1" dirty="0">
                <a:latin typeface="Comic Sans MS" panose="030F0702030302020204" pitchFamily="66" charset="0"/>
              </a:rPr>
              <a:t>Alla fine del 2000</a:t>
            </a:r>
            <a:r>
              <a:rPr lang="it-IT" sz="1400" dirty="0">
                <a:latin typeface="Comic Sans MS" panose="030F0702030302020204" pitchFamily="66" charset="0"/>
              </a:rPr>
              <a:t>: 36,1 milioni di persone con HIV nel mondo</a:t>
            </a:r>
          </a:p>
          <a:p>
            <a:pPr marL="0" indent="0">
              <a:buNone/>
            </a:pPr>
            <a:r>
              <a:rPr lang="it-IT" sz="1400" dirty="0">
                <a:latin typeface="Comic Sans MS" panose="030F0702030302020204" pitchFamily="66" charset="0"/>
              </a:rPr>
              <a:t> </a:t>
            </a:r>
          </a:p>
          <a:p>
            <a:r>
              <a:rPr lang="it-IT" sz="1400" b="1" dirty="0">
                <a:latin typeface="Comic Sans MS" panose="030F0702030302020204" pitchFamily="66" charset="0"/>
              </a:rPr>
              <a:t>Solo nel 2000</a:t>
            </a:r>
            <a:r>
              <a:rPr lang="it-IT" sz="1400" dirty="0">
                <a:latin typeface="Comic Sans MS" panose="030F0702030302020204" pitchFamily="66" charset="0"/>
              </a:rPr>
              <a:t>: 5,3 milioni di nuove infezioni nel mondo e più di 3,8 milioni di morti per AIDS</a:t>
            </a:r>
          </a:p>
          <a:p>
            <a:pPr marL="0" indent="0">
              <a:buNone/>
            </a:pPr>
            <a:r>
              <a:rPr lang="it-IT" sz="1400" dirty="0">
                <a:latin typeface="Comic Sans MS" panose="030F0702030302020204" pitchFamily="66" charset="0"/>
              </a:rPr>
              <a:t> </a:t>
            </a:r>
          </a:p>
          <a:p>
            <a:r>
              <a:rPr lang="it-IT" sz="1400" dirty="0">
                <a:latin typeface="Comic Sans MS" panose="030F0702030302020204" pitchFamily="66" charset="0"/>
              </a:rPr>
              <a:t>Il 95% delle persone con HIV vive nei paesi in via di sviluppo</a:t>
            </a:r>
          </a:p>
          <a:p>
            <a:pPr marL="0" indent="0">
              <a:buNone/>
            </a:pPr>
            <a:r>
              <a:rPr lang="it-IT" sz="1400" dirty="0">
                <a:latin typeface="Comic Sans MS" panose="030F0702030302020204" pitchFamily="66" charset="0"/>
              </a:rPr>
              <a:t> </a:t>
            </a:r>
          </a:p>
          <a:p>
            <a:r>
              <a:rPr lang="it-IT" sz="1400" dirty="0">
                <a:latin typeface="Comic Sans MS" panose="030F0702030302020204" pitchFamily="66" charset="0"/>
              </a:rPr>
              <a:t>Circa la metà delle persone con HIV si infetta prima di compiere 25 anni e muore di AIDS prima dei 35 anni</a:t>
            </a:r>
          </a:p>
          <a:p>
            <a:pPr marL="0" indent="0">
              <a:buNone/>
            </a:pPr>
            <a:r>
              <a:rPr lang="it-IT" sz="1400" dirty="0">
                <a:latin typeface="Comic Sans MS" panose="030F0702030302020204" pitchFamily="66" charset="0"/>
              </a:rPr>
              <a:t> </a:t>
            </a:r>
          </a:p>
          <a:p>
            <a:r>
              <a:rPr lang="it-IT" sz="1400" b="1" dirty="0">
                <a:latin typeface="Comic Sans MS" panose="030F0702030302020204" pitchFamily="66" charset="0"/>
              </a:rPr>
              <a:t>In Italia nel 2000</a:t>
            </a:r>
            <a:r>
              <a:rPr lang="it-IT" sz="1400" dirty="0">
                <a:latin typeface="Comic Sans MS" panose="030F0702030302020204" pitchFamily="66" charset="0"/>
              </a:rPr>
              <a:t> sono stati segnalati 1426 casi di AIDS ( con ritardi di notifica), e 131 decessi, sempre considerando i ritardi di notifica.</a:t>
            </a:r>
          </a:p>
          <a:p>
            <a:pPr marL="0" indent="0">
              <a:buNone/>
            </a:pPr>
            <a:r>
              <a:rPr lang="it-IT" sz="1400" dirty="0">
                <a:latin typeface="Comic Sans MS" panose="030F0702030302020204" pitchFamily="66" charset="0"/>
              </a:rPr>
              <a:t> </a:t>
            </a:r>
          </a:p>
          <a:p>
            <a:r>
              <a:rPr lang="it-IT" sz="1400" dirty="0">
                <a:latin typeface="Comic Sans MS" panose="030F0702030302020204" pitchFamily="66" charset="0"/>
              </a:rPr>
              <a:t>Nel 1998 è stato stimato che ogni minuto circa 11 uomini ,donne e bambini si sono infettati con il virus HIV.</a:t>
            </a:r>
          </a:p>
          <a:p>
            <a:pPr marL="0" indent="0">
              <a:buNone/>
            </a:pPr>
            <a:r>
              <a:rPr lang="it-IT" sz="1400" dirty="0">
                <a:latin typeface="Comic Sans MS" panose="030F0702030302020204" pitchFamily="66" charset="0"/>
              </a:rPr>
              <a:t> </a:t>
            </a:r>
          </a:p>
          <a:p>
            <a:r>
              <a:rPr lang="it-IT" sz="1400" b="1" dirty="0">
                <a:latin typeface="Comic Sans MS" panose="030F0702030302020204" pitchFamily="66" charset="0"/>
              </a:rPr>
              <a:t>Nel 2000</a:t>
            </a:r>
            <a:r>
              <a:rPr lang="it-IT" sz="1400" dirty="0">
                <a:latin typeface="Comic Sans MS" panose="030F0702030302020204" pitchFamily="66" charset="0"/>
              </a:rPr>
              <a:t> più di un decimo delle nuove infezioni, ovvero circa 600 mila, sono state registrate in giovani sotto i 15 anni che hanno ricevuto il virus dalla madre prima o dopo la nascita o durante l’allattamento.</a:t>
            </a:r>
          </a:p>
          <a:p>
            <a:pPr marL="0" indent="0">
              <a:buNone/>
            </a:pPr>
            <a:r>
              <a:rPr lang="it-IT" sz="1400" dirty="0">
                <a:latin typeface="Comic Sans MS" panose="030F0702030302020204" pitchFamily="66" charset="0"/>
              </a:rPr>
              <a:t> </a:t>
            </a:r>
          </a:p>
          <a:p>
            <a:r>
              <a:rPr lang="it-IT" sz="1400" dirty="0">
                <a:latin typeface="Comic Sans MS" panose="030F0702030302020204" pitchFamily="66" charset="0"/>
              </a:rPr>
              <a:t>Le nuove infezioni vanno progressivamente coinvolgendo i giovani dai 15 ai 24 anni.</a:t>
            </a:r>
          </a:p>
          <a:p>
            <a:pPr marL="0" indent="0">
              <a:buNone/>
            </a:pPr>
            <a:r>
              <a:rPr lang="it-IT" sz="1400" dirty="0">
                <a:latin typeface="Comic Sans MS" panose="030F0702030302020204" pitchFamily="66" charset="0"/>
              </a:rPr>
              <a:t> </a:t>
            </a:r>
          </a:p>
          <a:p>
            <a:r>
              <a:rPr lang="it-IT" sz="1400" dirty="0">
                <a:latin typeface="Comic Sans MS" panose="030F0702030302020204" pitchFamily="66" charset="0"/>
              </a:rPr>
              <a:t>Dall’inizio il virus ha infettato più di </a:t>
            </a:r>
            <a:r>
              <a:rPr lang="it-IT" sz="1400" b="1" dirty="0">
                <a:latin typeface="Comic Sans MS" panose="030F0702030302020204" pitchFamily="66" charset="0"/>
              </a:rPr>
              <a:t>50 milioni di persone</a:t>
            </a:r>
            <a:r>
              <a:rPr lang="it-IT" sz="1400" dirty="0">
                <a:latin typeface="Comic Sans MS" panose="030F0702030302020204" pitchFamily="66" charset="0"/>
              </a:rPr>
              <a:t> ed è costata la vita a 16,3 milioni di adulti e bambini.</a:t>
            </a:r>
          </a:p>
          <a:p>
            <a:endParaRPr lang="it-IT" sz="1200" dirty="0">
              <a:latin typeface="Comic Sans MS" panose="030F0702030302020204" pitchFamily="66" charset="0"/>
            </a:endParaRPr>
          </a:p>
        </p:txBody>
      </p:sp>
      <p:sp>
        <p:nvSpPr>
          <p:cNvPr id="2" name="Titolo 1"/>
          <p:cNvSpPr>
            <a:spLocks noGrp="1"/>
          </p:cNvSpPr>
          <p:nvPr>
            <p:ph type="title"/>
          </p:nvPr>
        </p:nvSpPr>
        <p:spPr>
          <a:xfrm>
            <a:off x="457200" y="274638"/>
            <a:ext cx="8229600" cy="778098"/>
          </a:xfrm>
          <a:solidFill>
            <a:schemeClr val="bg2">
              <a:lumMod val="75000"/>
            </a:schemeClr>
          </a:solidFill>
        </p:spPr>
        <p:txBody>
          <a:bodyPr>
            <a:normAutofit fontScale="90000"/>
          </a:bodyPr>
          <a:lstStyle/>
          <a:p>
            <a:r>
              <a:rPr lang="it-IT" b="1" dirty="0" smtClean="0"/>
              <a:t/>
            </a:r>
            <a:br>
              <a:rPr lang="it-IT" b="1" dirty="0" smtClean="0"/>
            </a:br>
            <a:r>
              <a:rPr lang="it-IT" b="1" dirty="0" smtClean="0">
                <a:latin typeface="Comic Sans MS" panose="030F0702030302020204" pitchFamily="66" charset="0"/>
              </a:rPr>
              <a:t>AIDS  </a:t>
            </a:r>
            <a:r>
              <a:rPr lang="it-IT" b="1" dirty="0">
                <a:latin typeface="Comic Sans MS" panose="030F0702030302020204" pitchFamily="66" charset="0"/>
              </a:rPr>
              <a:t>OGGI</a:t>
            </a:r>
            <a:r>
              <a:rPr lang="it-IT" b="1" dirty="0"/>
              <a:t/>
            </a:r>
            <a:br>
              <a:rPr lang="it-IT" b="1" dirty="0"/>
            </a:br>
            <a:endParaRPr lang="it-IT" dirty="0"/>
          </a:p>
        </p:txBody>
      </p:sp>
    </p:spTree>
    <p:extLst>
      <p:ext uri="{BB962C8B-B14F-4D97-AF65-F5344CB8AC3E}">
        <p14:creationId xmlns:p14="http://schemas.microsoft.com/office/powerpoint/2010/main" val="2547269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5073427"/>
          </a:xfrm>
        </p:spPr>
        <p:txBody>
          <a:bodyPr>
            <a:normAutofit fontScale="47500" lnSpcReduction="20000"/>
          </a:bodyPr>
          <a:lstStyle/>
          <a:p>
            <a:r>
              <a:rPr lang="it-IT" sz="3400" dirty="0">
                <a:latin typeface="Comic Sans MS" panose="030F0702030302020204" pitchFamily="66" charset="0"/>
              </a:rPr>
              <a:t>Il preservativo è attualmente il metodo più sicuro per evitare la trasmissione dell’infezione da HIV, e da virus dell’epatite B e C.</a:t>
            </a:r>
          </a:p>
          <a:p>
            <a:pPr marL="0" indent="0">
              <a:buNone/>
            </a:pPr>
            <a:r>
              <a:rPr lang="it-IT" sz="3400" dirty="0">
                <a:latin typeface="Comic Sans MS" panose="030F0702030302020204" pitchFamily="66" charset="0"/>
              </a:rPr>
              <a:t> </a:t>
            </a:r>
          </a:p>
          <a:p>
            <a:r>
              <a:rPr lang="it-IT" sz="3400" dirty="0">
                <a:latin typeface="Comic Sans MS" panose="030F0702030302020204" pitchFamily="66" charset="0"/>
              </a:rPr>
              <a:t>Che tu conosca o meno il /la tuo/tua partner, </a:t>
            </a:r>
            <a:r>
              <a:rPr lang="it-IT" sz="3400" b="1" dirty="0">
                <a:latin typeface="Comic Sans MS" panose="030F0702030302020204" pitchFamily="66" charset="0"/>
              </a:rPr>
              <a:t>parla sempre</a:t>
            </a:r>
            <a:r>
              <a:rPr lang="it-IT" sz="3400" dirty="0">
                <a:latin typeface="Comic Sans MS" panose="030F0702030302020204" pitchFamily="66" charset="0"/>
              </a:rPr>
              <a:t> con lui/lei dell’opportunità di usare il preservativo. L’uso corretto è la condizione indispensabile per la sua efficacia.</a:t>
            </a:r>
          </a:p>
          <a:p>
            <a:r>
              <a:rPr lang="it-IT" sz="3400" dirty="0">
                <a:latin typeface="Comic Sans MS" panose="030F0702030302020204" pitchFamily="66" charset="0"/>
              </a:rPr>
              <a:t>Deve essere usato una sola volta fin dall’inizio del rapporto.</a:t>
            </a:r>
          </a:p>
          <a:p>
            <a:r>
              <a:rPr lang="it-IT" sz="3400" dirty="0">
                <a:latin typeface="Comic Sans MS" panose="030F0702030302020204" pitchFamily="66" charset="0"/>
              </a:rPr>
              <a:t>Preferisci i modelli con serbatoio e quelli già lubrificati.</a:t>
            </a:r>
          </a:p>
          <a:p>
            <a:pPr marL="0" indent="0">
              <a:buNone/>
            </a:pPr>
            <a:r>
              <a:rPr lang="it-IT" sz="3400" dirty="0">
                <a:latin typeface="Comic Sans MS" panose="030F0702030302020204" pitchFamily="66" charset="0"/>
              </a:rPr>
              <a:t> </a:t>
            </a:r>
          </a:p>
          <a:p>
            <a:r>
              <a:rPr lang="it-IT" sz="3400" dirty="0">
                <a:latin typeface="Comic Sans MS" panose="030F0702030302020204" pitchFamily="66" charset="0"/>
              </a:rPr>
              <a:t>Evita la vaselina o lubrificanti a base di grassi, perché danneggiano il  lattice del preservativo rendendolo poroso.</a:t>
            </a:r>
          </a:p>
          <a:p>
            <a:pPr marL="0" indent="0">
              <a:buNone/>
            </a:pPr>
            <a:r>
              <a:rPr lang="it-IT" sz="3400" dirty="0">
                <a:latin typeface="Comic Sans MS" panose="030F0702030302020204" pitchFamily="66" charset="0"/>
              </a:rPr>
              <a:t> </a:t>
            </a:r>
          </a:p>
          <a:p>
            <a:r>
              <a:rPr lang="it-IT" sz="3400" b="1" dirty="0">
                <a:latin typeface="Comic Sans MS" panose="030F0702030302020204" pitchFamily="66" charset="0"/>
              </a:rPr>
              <a:t>Non tenere</a:t>
            </a:r>
            <a:r>
              <a:rPr lang="it-IT" sz="3400" dirty="0">
                <a:latin typeface="Comic Sans MS" panose="030F0702030302020204" pitchFamily="66" charset="0"/>
              </a:rPr>
              <a:t> il preservativo accanto ad oggetti appuntiti o vicino a fonti di calore che ne deteriorano la gomma, quindi neanche nel cruscotto dell’auto o della moto o nel portafoglio.</a:t>
            </a:r>
          </a:p>
          <a:p>
            <a:pPr marL="0" indent="0">
              <a:buNone/>
            </a:pPr>
            <a:r>
              <a:rPr lang="it-IT" sz="3400" dirty="0">
                <a:latin typeface="Comic Sans MS" panose="030F0702030302020204" pitchFamily="66" charset="0"/>
              </a:rPr>
              <a:t> </a:t>
            </a:r>
          </a:p>
          <a:p>
            <a:r>
              <a:rPr lang="it-IT" sz="3400" dirty="0">
                <a:latin typeface="Comic Sans MS" panose="030F0702030302020204" pitchFamily="66" charset="0"/>
              </a:rPr>
              <a:t>Apri la confezione delicatamente con le dita, senza usare unghia o strumenti taglienti.</a:t>
            </a:r>
          </a:p>
          <a:p>
            <a:pPr marL="0" indent="0">
              <a:buNone/>
            </a:pPr>
            <a:r>
              <a:rPr lang="it-IT" sz="3400" dirty="0">
                <a:latin typeface="Comic Sans MS" panose="030F0702030302020204" pitchFamily="66" charset="0"/>
              </a:rPr>
              <a:t> </a:t>
            </a:r>
          </a:p>
          <a:p>
            <a:r>
              <a:rPr lang="it-IT" sz="3400" dirty="0">
                <a:latin typeface="Comic Sans MS" panose="030F0702030302020204" pitchFamily="66" charset="0"/>
              </a:rPr>
              <a:t>L’uso del preservativo non è un gesto vergognoso  anzi è una testimonianza di rispetto e di affetto verso il/la partner</a:t>
            </a:r>
          </a:p>
          <a:p>
            <a:endParaRPr lang="it-IT" dirty="0"/>
          </a:p>
        </p:txBody>
      </p:sp>
      <p:sp>
        <p:nvSpPr>
          <p:cNvPr id="2" name="Titolo 1"/>
          <p:cNvSpPr>
            <a:spLocks noGrp="1"/>
          </p:cNvSpPr>
          <p:nvPr>
            <p:ph type="title"/>
          </p:nvPr>
        </p:nvSpPr>
        <p:spPr>
          <a:xfrm>
            <a:off x="457200" y="274638"/>
            <a:ext cx="8229600" cy="706090"/>
          </a:xfrm>
          <a:solidFill>
            <a:schemeClr val="bg2">
              <a:lumMod val="75000"/>
            </a:schemeClr>
          </a:solidFill>
        </p:spPr>
        <p:txBody>
          <a:bodyPr>
            <a:normAutofit fontScale="90000"/>
          </a:bodyPr>
          <a:lstStyle/>
          <a:p>
            <a:pPr algn="ctr"/>
            <a:r>
              <a:rPr lang="it-IT" sz="3200" b="1" dirty="0" smtClean="0">
                <a:latin typeface="Comic Sans MS" panose="030F0702030302020204" pitchFamily="66" charset="0"/>
              </a:rPr>
              <a:t/>
            </a:r>
            <a:br>
              <a:rPr lang="it-IT" sz="3200" b="1" dirty="0" smtClean="0">
                <a:latin typeface="Comic Sans MS" panose="030F0702030302020204" pitchFamily="66" charset="0"/>
              </a:rPr>
            </a:br>
            <a:r>
              <a:rPr lang="it-IT" sz="3200" b="1" dirty="0" smtClean="0">
                <a:latin typeface="Comic Sans MS" panose="030F0702030302020204" pitchFamily="66" charset="0"/>
              </a:rPr>
              <a:t>INFORMAZIONI </a:t>
            </a:r>
            <a:r>
              <a:rPr lang="it-IT" sz="3200" b="1" dirty="0">
                <a:latin typeface="Comic Sans MS" panose="030F0702030302020204" pitchFamily="66" charset="0"/>
              </a:rPr>
              <a:t>SUL PRESERVATIVO</a:t>
            </a:r>
            <a:br>
              <a:rPr lang="it-IT" sz="3200" b="1" dirty="0">
                <a:latin typeface="Comic Sans MS" panose="030F0702030302020204" pitchFamily="66" charset="0"/>
              </a:rPr>
            </a:br>
            <a:endParaRPr lang="it-IT" sz="3200" dirty="0">
              <a:latin typeface="Comic Sans MS" panose="030F0702030302020204" pitchFamily="66" charset="0"/>
            </a:endParaRPr>
          </a:p>
        </p:txBody>
      </p:sp>
    </p:spTree>
    <p:extLst>
      <p:ext uri="{BB962C8B-B14F-4D97-AF65-F5344CB8AC3E}">
        <p14:creationId xmlns:p14="http://schemas.microsoft.com/office/powerpoint/2010/main" val="3875413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500</Words>
  <Application>Microsoft Office PowerPoint</Application>
  <PresentationFormat>Presentazione su schermo (4:3)</PresentationFormat>
  <Paragraphs>133</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Viale</vt:lpstr>
      <vt:lpstr>AIDS</vt:lpstr>
      <vt:lpstr> L’ORIGINE DELL’AIDS </vt:lpstr>
      <vt:lpstr> COSA VUOL DIRE ESSERE SIEROPOSITIVO </vt:lpstr>
      <vt:lpstr> LE VIE DI TRASMISSIONE </vt:lpstr>
      <vt:lpstr>ATTENZIONE A CERTE SITUAZIONI ! </vt:lpstr>
      <vt:lpstr>   IL VIRUS NON SI PRENDE   </vt:lpstr>
      <vt:lpstr>Presentazione standard di PowerPoint</vt:lpstr>
      <vt:lpstr> AIDS  OGGI </vt:lpstr>
      <vt:lpstr> INFORMAZIONI SUL PRESERVATIVO </vt:lpstr>
      <vt:lpstr> USA LA TESTA ANCHE 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dc:title>
  <dc:creator>Utente</dc:creator>
  <cp:lastModifiedBy>Faillace</cp:lastModifiedBy>
  <cp:revision>18</cp:revision>
  <dcterms:created xsi:type="dcterms:W3CDTF">2015-01-13T13:54:25Z</dcterms:created>
  <dcterms:modified xsi:type="dcterms:W3CDTF">2015-01-14T08:00:56Z</dcterms:modified>
</cp:coreProperties>
</file>